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  <p:embeddedFont>
      <p:font typeface="Helvetica Neue Light"/>
      <p:regular r:id="rId36"/>
      <p:bold r:id="rId37"/>
      <p:italic r:id="rId38"/>
      <p:boldItalic r:id="rId39"/>
    </p:embeddedFont>
    <p:embeddedFont>
      <p:font typeface="Roboto Mon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44" roundtripDataSignature="AMtx7mg4UnAxo4yX+GQM5JlFbKob7h+w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regular.fntdata"/><Relationship Id="rId20" Type="http://schemas.openxmlformats.org/officeDocument/2006/relationships/font" Target="fonts/RobotoMedium-regular.fntdata"/><Relationship Id="rId42" Type="http://schemas.openxmlformats.org/officeDocument/2006/relationships/font" Target="fonts/RobotoMono-italic.fntdata"/><Relationship Id="rId41" Type="http://schemas.openxmlformats.org/officeDocument/2006/relationships/font" Target="fonts/RobotoMono-bold.fntdata"/><Relationship Id="rId22" Type="http://schemas.openxmlformats.org/officeDocument/2006/relationships/font" Target="fonts/RobotoMedium-italic.fntdata"/><Relationship Id="rId44" Type="http://customschemas.google.com/relationships/presentationmetadata" Target="metadata"/><Relationship Id="rId21" Type="http://schemas.openxmlformats.org/officeDocument/2006/relationships/font" Target="fonts/RobotoMedium-bold.fntdata"/><Relationship Id="rId43" Type="http://schemas.openxmlformats.org/officeDocument/2006/relationships/font" Target="fonts/RobotoMono-boldItalic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4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7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-italic.fntdata"/><Relationship Id="rId15" Type="http://schemas.openxmlformats.org/officeDocument/2006/relationships/font" Target="fonts/RobotoSlab-bold.fntdata"/><Relationship Id="rId37" Type="http://schemas.openxmlformats.org/officeDocument/2006/relationships/font" Target="fonts/HelveticaNeueLight-bold.fntdata"/><Relationship Id="rId14" Type="http://schemas.openxmlformats.org/officeDocument/2006/relationships/font" Target="fonts/RobotoSlab-regular.fntdata"/><Relationship Id="rId36" Type="http://schemas.openxmlformats.org/officeDocument/2006/relationships/font" Target="fonts/HelveticaNeueLight-regular.fntdata"/><Relationship Id="rId17" Type="http://schemas.openxmlformats.org/officeDocument/2006/relationships/font" Target="fonts/Roboto-bold.fntdata"/><Relationship Id="rId39" Type="http://schemas.openxmlformats.org/officeDocument/2006/relationships/font" Target="fonts/HelveticaNeueLight-boldItalic.fntdata"/><Relationship Id="rId16" Type="http://schemas.openxmlformats.org/officeDocument/2006/relationships/font" Target="fonts/Roboto-regular.fntdata"/><Relationship Id="rId38" Type="http://schemas.openxmlformats.org/officeDocument/2006/relationships/font" Target="fonts/HelveticaNeueLight-italic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3f659b45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ga3f659b45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a0a6fe28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ga0a6fe28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9c5b8d6ae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9c5b8d6ae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5" Type="http://schemas.openxmlformats.org/officeDocument/2006/relationships/image" Target="../media/image7.jpg"/><Relationship Id="rId6" Type="http://schemas.openxmlformats.org/officeDocument/2006/relationships/image" Target="../media/image8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Relationship Id="rId3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Subqueries with 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"/>
          <p:cNvSpPr txBox="1"/>
          <p:nvPr/>
        </p:nvSpPr>
        <p:spPr>
          <a:xfrm>
            <a:off x="3998738" y="1679400"/>
            <a:ext cx="4338900" cy="23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 1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 Medium"/>
              <a:buAutoNum type="arabicPeriod"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Example 2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0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6" name="Google Shape;226;p2"/>
          <p:cNvSpPr txBox="1"/>
          <p:nvPr/>
        </p:nvSpPr>
        <p:spPr>
          <a:xfrm>
            <a:off x="3907193" y="985600"/>
            <a:ext cx="40212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3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23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p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8" name="Google Shape;22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8125" y="1127525"/>
            <a:ext cx="2838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"/>
          <p:cNvSpPr txBox="1"/>
          <p:nvPr/>
        </p:nvSpPr>
        <p:spPr>
          <a:xfrm>
            <a:off x="1544350" y="41775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Credit: Unsplash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0" name="Google Shape;230;p2"/>
          <p:cNvPicPr preferRelativeResize="0"/>
          <p:nvPr/>
        </p:nvPicPr>
        <p:blipFill rotWithShape="1">
          <a:blip r:embed="rId5">
            <a:alphaModFix/>
          </a:blip>
          <a:srcRect b="14010" l="30634" r="27977" t="28211"/>
          <a:stretch/>
        </p:blipFill>
        <p:spPr>
          <a:xfrm>
            <a:off x="768125" y="1127525"/>
            <a:ext cx="2838426" cy="297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0aef77d17_0_0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EXAMPLE 1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a0aef77d17_0_0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the banks from a list of banks which have average transaction amounts higher than 5.5K and are not ‘ST’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bank, avg(amount) as Average from bank.trans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not in  ('',' ')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group by bank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having Average &gt; 5500;</a:t>
            </a:r>
            <a:endParaRPr b="0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a3f659b45c_0_1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EXAMPLE 1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ga3f659b45c_0_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a3f659b45c_0_1"/>
          <p:cNvSpPr txBox="1"/>
          <p:nvPr/>
        </p:nvSpPr>
        <p:spPr>
          <a:xfrm>
            <a:off x="707225" y="1140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Full query: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 from 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select bank, round(avg(amount),2) as Average from bank.trans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not in  ('',' ')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group by bank</a:t>
            </a:r>
            <a:endParaRPr b="1" i="0" sz="1500" u="none" cap="none" strike="noStrike">
              <a:solidFill>
                <a:srgbClr val="009999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500" u="none" cap="none" strike="noStrike">
                <a:solidFill>
                  <a:srgbClr val="009999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having Average &gt; 5500</a:t>
            </a: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) as sub1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where bank &lt;&gt; 'ST';</a:t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0a6fe2872_0_6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EXAMPLE 2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ga0a6fe2872_0_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a0a6fe2872_0_6"/>
          <p:cNvSpPr txBox="1"/>
          <p:nvPr/>
        </p:nvSpPr>
        <p:spPr>
          <a:xfrm>
            <a:off x="707225" y="12168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Arial"/>
              <a:buChar char="●"/>
            </a:pP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Which transactions of bank.trans are in the list (In this query we are trying to find the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k_symbols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based on the average amount from the table 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order</a:t>
            </a:r>
            <a:r>
              <a:rPr b="0" i="0" lang="en" sz="14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The average amount should be more than 3000)</a:t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0675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9999"/>
              </a:buClr>
              <a:buSzPts val="1450"/>
              <a:buFont typeface="Roboto"/>
              <a:buChar char="●"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Child query: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select k_symbol, round(avg(amount),2) as Average from bank.order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where k_symbol not in ('',' ')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group by k_symbol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1450" u="none" cap="none" strike="noStrike">
                <a:solidFill>
                  <a:srgbClr val="00999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having Average &gt; 3000;</a:t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1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9c5b8d6ae4_0_12"/>
          <p:cNvSpPr txBox="1"/>
          <p:nvPr/>
        </p:nvSpPr>
        <p:spPr>
          <a:xfrm>
            <a:off x="585600" y="6808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EXAMPLE 2</a:t>
            </a:r>
            <a:endParaRPr b="0" i="0" sz="2100" u="none" cap="none" strike="noStrike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g9c5b8d6ae4_0_1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9c5b8d6ae4_0_12"/>
          <p:cNvSpPr txBox="1"/>
          <p:nvPr/>
        </p:nvSpPr>
        <p:spPr>
          <a:xfrm>
            <a:off x="707225" y="8358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Roboto"/>
              <a:buChar char="●"/>
            </a:pPr>
            <a:r>
              <a:rPr b="0" i="0" lang="en" sz="1450" u="none" cap="none" strike="noStrike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Full query:</a:t>
            </a:r>
            <a:endParaRPr b="0" i="0" sz="145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bank.trans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symbol 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(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select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avg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(amount)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as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Average, k_symbol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bank.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where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&lt;&gt;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' '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group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k_symbol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having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3000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order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by</a:t>
            </a:r>
            <a:r>
              <a:rPr b="0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Average </a:t>
            </a:r>
            <a:r>
              <a:rPr b="1" i="0" lang="en" sz="900" u="none" cap="none" strike="noStrike">
                <a:solidFill>
                  <a:srgbClr val="00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desc</a:t>
            </a:r>
            <a:endParaRPr b="0" i="0" sz="900" u="none" cap="none" strike="noStrike">
              <a:solidFill>
                <a:srgbClr val="009999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) sub1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2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009999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t/>
            </a:r>
            <a:endParaRPr b="0" i="0" sz="14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